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13053-CF0C-4EEB-99D8-F3C0FD4D499A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2FA5-30F1-4076-B504-52967FDE4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818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1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6541-6B86-413E-90B0-A73459D16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81213-AE64-4AC0-BF51-6CCD3F718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D97EE-3FFA-4B5E-B17A-364D3B39F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15EBB-D7E9-4197-A1A1-B5F62E29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E68FF-4B05-4D16-A343-711218A7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14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675E-5A95-44CE-B726-55D67219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3211E-C828-4CE9-8637-C39C11DCF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FFF99-E494-4ACE-B900-E85864A4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89B96-8630-40B8-8FDE-15C03850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739CD-0E7F-4427-8AF1-750FADBAA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855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EF78AB-7752-4F32-BF9A-18841C61A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B5714-966A-401F-B10B-A63ABFC9C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95B8E-C08E-41FC-B40C-1FB0EFA4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9C10A-4041-4A8F-88F3-00CD7E84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E9472-5433-4C5C-9CC6-06AC6434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39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AE93-769B-4FD1-9C3A-34C67E25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D9234-2244-4F9A-9BA1-60A650D4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7DDA5-DE86-4E88-9F70-A847DFF7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3CEA0-AE83-42CC-9F5D-ED04C99A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93C30-BF31-432A-A21B-F5A631C4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04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72F4-53FE-46D3-A3FA-18F42C62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9C36E-C165-45DD-97FA-642CE1E9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73836-3BDE-483D-9CAF-E4A5F0B4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99060-46FD-4AF5-AC19-2489E7180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A98E5-C705-4ED4-8080-13CF84DD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9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E857-C04B-4075-A0A9-DF90450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93AA7-5AC0-416D-A226-22D3899D0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7054E-EBDB-465B-9466-2983B259E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51C84-67FD-4987-8A41-D95A46A98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3A1F6-9111-4B2D-A962-E270D795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B66E2-D432-4E66-8FDE-3620731C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95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19C9-C34F-45AF-94E9-B225C271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7C1DB-FFA2-48B3-814A-5AE4319AC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5114F-8192-43C1-8BF2-720400783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08954-EA7C-491A-AACB-18B8E4B9E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7CCE1-2DD1-4E76-90B0-5D1265813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151B6A-C9C3-4B23-BC40-F2A8A73ED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3448E-1988-4784-8454-094F4358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79FE2E-0C2A-4A16-839C-215816652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514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7E18-8C73-46D0-AE92-3C4EBBA7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4B41E3-A8CD-46DB-824F-047E0DE3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5935A-E739-496C-8C74-7A59315E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9B0CA-CA4D-4FF3-BD55-741AC5DE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96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A6486-75A6-4D3E-A4E8-F1CB5E6B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C86E9-E89D-44A0-8082-8543ED86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3DE4A-91BC-4471-8B7F-E50E2BEE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51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DFA1-F645-4A17-8CBF-13E0DDDF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0A41-A873-4308-A895-5D3616C2A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B597B-5F6F-4224-8A28-C63070336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24983-A894-4E4D-A2A4-CA1C25F3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38D9C-63F7-4CA3-A93E-1224DD4C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5A19B-931D-457A-A84C-2DFAB882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14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06B4-E79A-40CE-82A5-1775F0420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B7FC97-AEB9-48ED-909F-29416264B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743B-175B-450C-8354-625DF1113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A2862-2810-418C-A76B-E0B7451C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611FB-856E-45A4-ABE9-A2A5D64F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4985F-93BB-412C-87A2-9C76FD3B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9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1BFA6A-401A-40B9-A5AA-D7886240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916B1-2CE6-41BD-A5C2-78CB04279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CE62E-A1E3-435C-8839-72E20C08E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C45E7-ABA5-4511-AD78-EF5B93447B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258D1-F9C8-428A-920A-B5443F8E0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BCA4-9A7B-479C-B484-800AD0EB4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27471-F833-4D01-857A-08BEBA5D0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51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03658-FEEA-401E-BA67-4F8A83F78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Spotify Sequential Skip Prediction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14FB2-06DB-4D9E-8A2C-BE6E26D35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544"/>
            <a:ext cx="9144000" cy="1055255"/>
          </a:xfrm>
        </p:spPr>
        <p:txBody>
          <a:bodyPr/>
          <a:lstStyle/>
          <a:p>
            <a:r>
              <a:rPr lang="en-US" dirty="0"/>
              <a:t>					By: </a:t>
            </a:r>
            <a:r>
              <a:rPr lang="en-US" dirty="0" err="1"/>
              <a:t>Nihar</a:t>
            </a:r>
            <a:r>
              <a:rPr lang="en-US" dirty="0"/>
              <a:t> Shah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410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934B79-9F10-452C-90AD-54793BF4C597}"/>
              </a:ext>
            </a:extLst>
          </p:cNvPr>
          <p:cNvSpPr txBox="1"/>
          <p:nvPr/>
        </p:nvSpPr>
        <p:spPr>
          <a:xfrm>
            <a:off x="3870036" y="1773382"/>
            <a:ext cx="4451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37971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7AB6-B4FE-4816-B9A7-C8992230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</a:t>
            </a:r>
            <a:endParaRPr lang="en-IN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5042160-A8D9-4077-8D9D-8A31DB8E6DAF}"/>
              </a:ext>
            </a:extLst>
          </p:cNvPr>
          <p:cNvSpPr/>
          <p:nvPr/>
        </p:nvSpPr>
        <p:spPr>
          <a:xfrm>
            <a:off x="1103746" y="1586622"/>
            <a:ext cx="1547091" cy="612648"/>
          </a:xfrm>
          <a:prstGeom prst="wedgeRectCallou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is a random user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22BA9-F9B7-415C-99BA-A319C3A03265}"/>
              </a:ext>
            </a:extLst>
          </p:cNvPr>
          <p:cNvSpPr/>
          <p:nvPr/>
        </p:nvSpPr>
        <p:spPr>
          <a:xfrm>
            <a:off x="2650837" y="2800928"/>
            <a:ext cx="6913418" cy="1570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B780A-A2EA-4BC9-84C3-189395A5BD61}"/>
              </a:ext>
            </a:extLst>
          </p:cNvPr>
          <p:cNvSpPr txBox="1"/>
          <p:nvPr/>
        </p:nvSpPr>
        <p:spPr>
          <a:xfrm>
            <a:off x="5406777" y="2431596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song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E25337-2463-4653-BCDD-2B05BBF814DC}"/>
              </a:ext>
            </a:extLst>
          </p:cNvPr>
          <p:cNvGrpSpPr/>
          <p:nvPr/>
        </p:nvGrpSpPr>
        <p:grpSpPr>
          <a:xfrm>
            <a:off x="2304473" y="3052547"/>
            <a:ext cx="692728" cy="452602"/>
            <a:chOff x="2923309" y="3889976"/>
            <a:chExt cx="692728" cy="45260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494E8DD-73AE-4047-942B-FE9C7C4CCA17}"/>
                </a:ext>
              </a:extLst>
            </p:cNvPr>
            <p:cNvSpPr/>
            <p:nvPr/>
          </p:nvSpPr>
          <p:spPr>
            <a:xfrm>
              <a:off x="2923309" y="3927641"/>
              <a:ext cx="692728" cy="41493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  <a:endParaRPr lang="en-IN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C5ABACE-4D54-43C2-B1A6-5508404BFBC4}"/>
                </a:ext>
              </a:extLst>
            </p:cNvPr>
            <p:cNvSpPr/>
            <p:nvPr/>
          </p:nvSpPr>
          <p:spPr>
            <a:xfrm>
              <a:off x="3186546" y="3889976"/>
              <a:ext cx="166254" cy="7532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F7554F-0F22-4D57-A7BF-AEAA83C324E8}"/>
              </a:ext>
            </a:extLst>
          </p:cNvPr>
          <p:cNvGrpSpPr/>
          <p:nvPr/>
        </p:nvGrpSpPr>
        <p:grpSpPr>
          <a:xfrm>
            <a:off x="9217891" y="3031827"/>
            <a:ext cx="692728" cy="452602"/>
            <a:chOff x="2923309" y="3889976"/>
            <a:chExt cx="692728" cy="45260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DFEE8E7-5474-4CBB-B597-261D70436297}"/>
                </a:ext>
              </a:extLst>
            </p:cNvPr>
            <p:cNvSpPr/>
            <p:nvPr/>
          </p:nvSpPr>
          <p:spPr>
            <a:xfrm>
              <a:off x="2923309" y="3927641"/>
              <a:ext cx="692728" cy="41493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  <a:endParaRPr lang="en-IN" dirty="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320FB5-D275-4C36-90B2-A18C558FA33D}"/>
                </a:ext>
              </a:extLst>
            </p:cNvPr>
            <p:cNvSpPr/>
            <p:nvPr/>
          </p:nvSpPr>
          <p:spPr>
            <a:xfrm>
              <a:off x="3186546" y="3889976"/>
              <a:ext cx="166254" cy="7532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FCBF17-F870-4402-9D37-21E977DA5E52}"/>
              </a:ext>
            </a:extLst>
          </p:cNvPr>
          <p:cNvCxnSpPr>
            <a:cxnSpLocks/>
          </p:cNvCxnSpPr>
          <p:nvPr/>
        </p:nvCxnSpPr>
        <p:spPr>
          <a:xfrm>
            <a:off x="4913746" y="2800928"/>
            <a:ext cx="0" cy="1570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E13474-86E0-48B0-9B04-5C5BD598DE98}"/>
              </a:ext>
            </a:extLst>
          </p:cNvPr>
          <p:cNvCxnSpPr>
            <a:cxnSpLocks/>
          </p:cNvCxnSpPr>
          <p:nvPr/>
        </p:nvCxnSpPr>
        <p:spPr>
          <a:xfrm>
            <a:off x="7071552" y="2800928"/>
            <a:ext cx="0" cy="1570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Graphic 32" descr="Music notation">
            <a:extLst>
              <a:ext uri="{FF2B5EF4-FFF2-40B4-BE49-F238E27FC236}">
                <a16:creationId xmlns:a16="http://schemas.microsoft.com/office/drawing/2014/main" id="{E3480EDC-9663-42DC-BC99-8BE1CC9DB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7644" y="2840480"/>
            <a:ext cx="914400" cy="914400"/>
          </a:xfrm>
          <a:prstGeom prst="rect">
            <a:avLst/>
          </a:prstGeom>
        </p:spPr>
      </p:pic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B2E515F6-23B9-459B-949B-C07121E215CA}"/>
              </a:ext>
            </a:extLst>
          </p:cNvPr>
          <p:cNvSpPr/>
          <p:nvPr/>
        </p:nvSpPr>
        <p:spPr>
          <a:xfrm>
            <a:off x="4724877" y="3142612"/>
            <a:ext cx="400669" cy="427602"/>
          </a:xfrm>
          <a:prstGeom prst="mathMultiply">
            <a:avLst>
              <a:gd name="adj1" fmla="val 12409"/>
            </a:avLst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D65EC1BB-37DC-40E3-B837-277BF4A58D0A}"/>
              </a:ext>
            </a:extLst>
          </p:cNvPr>
          <p:cNvSpPr/>
          <p:nvPr/>
        </p:nvSpPr>
        <p:spPr>
          <a:xfrm>
            <a:off x="6871217" y="3142612"/>
            <a:ext cx="400669" cy="427602"/>
          </a:xfrm>
          <a:prstGeom prst="mathMultiply">
            <a:avLst>
              <a:gd name="adj1" fmla="val 12409"/>
            </a:avLst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66980290-3C65-4C71-8AE8-092C4831B73A}"/>
              </a:ext>
            </a:extLst>
          </p:cNvPr>
          <p:cNvSpPr/>
          <p:nvPr/>
        </p:nvSpPr>
        <p:spPr>
          <a:xfrm>
            <a:off x="9363920" y="3146224"/>
            <a:ext cx="400669" cy="427602"/>
          </a:xfrm>
          <a:prstGeom prst="mathMultiply">
            <a:avLst>
              <a:gd name="adj1" fmla="val 12409"/>
            </a:avLst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 descr="Caroler in Blue Jacket">
                <a:extLst>
                  <a:ext uri="{FF2B5EF4-FFF2-40B4-BE49-F238E27FC236}">
                    <a16:creationId xmlns:a16="http://schemas.microsoft.com/office/drawing/2014/main" id="{0A2E7462-7EE8-4ACD-994F-3201A6B959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5571080"/>
                  </p:ext>
                </p:extLst>
              </p:nvPr>
            </p:nvGraphicFramePr>
            <p:xfrm>
              <a:off x="10212104" y="2212742"/>
              <a:ext cx="711461" cy="175493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11461" cy="1754938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689468" ay="-820922" az="-1651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06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 descr="Caroler in Blue Jacket">
                <a:extLst>
                  <a:ext uri="{FF2B5EF4-FFF2-40B4-BE49-F238E27FC236}">
                    <a16:creationId xmlns:a16="http://schemas.microsoft.com/office/drawing/2014/main" id="{0A2E7462-7EE8-4ACD-994F-3201A6B95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2104" y="2212742"/>
                <a:ext cx="711461" cy="1754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 descr="Caroler in Blue Jacket">
                <a:extLst>
                  <a:ext uri="{FF2B5EF4-FFF2-40B4-BE49-F238E27FC236}">
                    <a16:creationId xmlns:a16="http://schemas.microsoft.com/office/drawing/2014/main" id="{261BDAB5-9F93-44A8-BA0E-A0EA027EE8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7852548"/>
                  </p:ext>
                </p:extLst>
              </p:nvPr>
            </p:nvGraphicFramePr>
            <p:xfrm>
              <a:off x="1311411" y="2212742"/>
              <a:ext cx="711461" cy="175493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11461" cy="1754938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689468" ay="-820922" az="-1651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06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 descr="Caroler in Blue Jacket">
                <a:extLst>
                  <a:ext uri="{FF2B5EF4-FFF2-40B4-BE49-F238E27FC236}">
                    <a16:creationId xmlns:a16="http://schemas.microsoft.com/office/drawing/2014/main" id="{261BDAB5-9F93-44A8-BA0E-A0EA027EE8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1411" y="2212742"/>
                <a:ext cx="711461" cy="1754938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DF5E1C9D-3F7E-4ECC-8506-C7AD3C5B521E}"/>
              </a:ext>
            </a:extLst>
          </p:cNvPr>
          <p:cNvSpPr/>
          <p:nvPr/>
        </p:nvSpPr>
        <p:spPr>
          <a:xfrm>
            <a:off x="10202189" y="1581127"/>
            <a:ext cx="914400" cy="612648"/>
          </a:xfrm>
          <a:prstGeom prst="wedgeRectCallou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Skip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BA053-C3DB-4FE2-9AA7-9F4CE87DB2A5}"/>
              </a:ext>
            </a:extLst>
          </p:cNvPr>
          <p:cNvSpPr txBox="1"/>
          <p:nvPr/>
        </p:nvSpPr>
        <p:spPr>
          <a:xfrm>
            <a:off x="1103747" y="4336750"/>
            <a:ext cx="10012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Spotify wants to know if the user will skip the song or not, if yes then after how long will they skip it. The song is divided into 3 parts as shown above. They have labeled them as skip1 skip2 and skip3 in the data, where skip1 indicates that a person will skip a song before 1/3</a:t>
            </a:r>
            <a:r>
              <a:rPr lang="en-US" baseline="30000" dirty="0"/>
              <a:t>rd</a:t>
            </a:r>
            <a:r>
              <a:rPr lang="en-US" dirty="0"/>
              <a:t> of the song is played.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52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BA33-AA14-4BB4-88CC-4CBBD19C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57701"/>
          </a:xfrm>
        </p:spPr>
        <p:txBody>
          <a:bodyPr/>
          <a:lstStyle/>
          <a:p>
            <a:r>
              <a:rPr lang="en-US" dirty="0"/>
              <a:t>Features in the data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FD07C-28C7-40AC-B9D8-3AF720301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2" t="28417" r="48030" b="20270"/>
          <a:stretch/>
        </p:blipFill>
        <p:spPr>
          <a:xfrm>
            <a:off x="1412539" y="2032000"/>
            <a:ext cx="3944550" cy="3408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7F5F7-8084-482F-93A2-EEDC7B205380}"/>
              </a:ext>
            </a:extLst>
          </p:cNvPr>
          <p:cNvSpPr txBox="1"/>
          <p:nvPr/>
        </p:nvSpPr>
        <p:spPr>
          <a:xfrm>
            <a:off x="2449789" y="1662668"/>
            <a:ext cx="187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1(user log)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67F43-B135-4993-93C9-4C0F9BE06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5" t="28282" r="52348" b="12863"/>
          <a:stretch/>
        </p:blipFill>
        <p:spPr>
          <a:xfrm>
            <a:off x="6834913" y="2032000"/>
            <a:ext cx="3944549" cy="4412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9AF0A-76CD-4B15-997B-A15EE623BF4E}"/>
              </a:ext>
            </a:extLst>
          </p:cNvPr>
          <p:cNvSpPr txBox="1"/>
          <p:nvPr/>
        </p:nvSpPr>
        <p:spPr>
          <a:xfrm>
            <a:off x="7810375" y="1662668"/>
            <a:ext cx="199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 (song data)</a:t>
            </a:r>
            <a:endParaRPr lang="en-IN" dirty="0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C07B3F3C-1F18-40DA-840D-206A02FE0D2B}"/>
              </a:ext>
            </a:extLst>
          </p:cNvPr>
          <p:cNvSpPr/>
          <p:nvPr/>
        </p:nvSpPr>
        <p:spPr>
          <a:xfrm>
            <a:off x="5705765" y="3357258"/>
            <a:ext cx="780472" cy="757701"/>
          </a:xfrm>
          <a:prstGeom prst="mathPlus">
            <a:avLst>
              <a:gd name="adj1" fmla="val 113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71C255-4130-4B6E-A219-E4BA4AA91168}"/>
              </a:ext>
            </a:extLst>
          </p:cNvPr>
          <p:cNvCxnSpPr/>
          <p:nvPr/>
        </p:nvCxnSpPr>
        <p:spPr>
          <a:xfrm>
            <a:off x="979055" y="2632364"/>
            <a:ext cx="433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C42D35-D929-4472-8257-9180F5A24701}"/>
              </a:ext>
            </a:extLst>
          </p:cNvPr>
          <p:cNvCxnSpPr/>
          <p:nvPr/>
        </p:nvCxnSpPr>
        <p:spPr>
          <a:xfrm>
            <a:off x="6308436" y="2152072"/>
            <a:ext cx="526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73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4952-8118-4E10-9BED-24E47799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59301"/>
          </a:xfrm>
        </p:spPr>
        <p:txBody>
          <a:bodyPr/>
          <a:lstStyle/>
          <a:p>
            <a:r>
              <a:rPr lang="en-US" dirty="0"/>
              <a:t>Understanding the data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BA8658-AAC2-4731-8709-D5ABB695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29" y="1477817"/>
            <a:ext cx="38862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79AABC99-B493-4A6C-AA7A-23A1A52B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73" y="1477817"/>
            <a:ext cx="38290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F02D94DC-DAF8-49C6-A823-54231FF2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29" y="4127644"/>
            <a:ext cx="38862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A333C31-1415-4840-B08F-2F488FEB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73" y="4127644"/>
            <a:ext cx="38862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6FE8BE-CD76-4DC8-9B8D-8BA0A815AFE6}"/>
              </a:ext>
            </a:extLst>
          </p:cNvPr>
          <p:cNvSpPr txBox="1"/>
          <p:nvPr/>
        </p:nvSpPr>
        <p:spPr>
          <a:xfrm>
            <a:off x="5213847" y="3798227"/>
            <a:ext cx="221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167880 Total Records</a:t>
            </a:r>
          </a:p>
        </p:txBody>
      </p:sp>
    </p:spTree>
    <p:extLst>
      <p:ext uri="{BB962C8B-B14F-4D97-AF65-F5344CB8AC3E}">
        <p14:creationId xmlns:p14="http://schemas.microsoft.com/office/powerpoint/2010/main" val="2132998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B7FB-9BC7-4DC9-8F84-23ED30A6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37628"/>
          </a:xfrm>
        </p:spPr>
        <p:txBody>
          <a:bodyPr>
            <a:normAutofit fontScale="90000"/>
          </a:bodyPr>
          <a:lstStyle/>
          <a:p>
            <a:r>
              <a:rPr lang="en-US" dirty="0"/>
              <a:t>Can loudness of song impact the skip?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F7484E-E678-4301-B646-DB6E7B82F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2" y="1457035"/>
            <a:ext cx="8610600" cy="141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EDCCC3-08F8-4378-8630-20668084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2" y="3139208"/>
            <a:ext cx="8610600" cy="141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AE8BF95-CCD3-4D78-8A5F-6946CE213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2" y="4821382"/>
            <a:ext cx="8610600" cy="141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6C8BEF-6FF2-4EE8-9163-4AF9B4D6F476}"/>
              </a:ext>
            </a:extLst>
          </p:cNvPr>
          <p:cNvSpPr txBox="1"/>
          <p:nvPr/>
        </p:nvSpPr>
        <p:spPr>
          <a:xfrm>
            <a:off x="9217890" y="2355272"/>
            <a:ext cx="2641600" cy="230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Songs are being skipped in phase 2 and 3 more. But the count of skips is normally distributed over loudness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0171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EE2D-0523-41E7-8CAD-85C818EB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03883"/>
          </a:xfrm>
        </p:spPr>
        <p:txBody>
          <a:bodyPr/>
          <a:lstStyle/>
          <a:p>
            <a:r>
              <a:rPr lang="en-US" dirty="0"/>
              <a:t>Can the popularity of song impact skip?</a:t>
            </a: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EBDC40-58B8-4125-9AE4-390E915E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7" y="1657958"/>
            <a:ext cx="86106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43FDD-C5FE-433D-A9E5-0D6C2172BD6E}"/>
              </a:ext>
            </a:extLst>
          </p:cNvPr>
          <p:cNvSpPr txBox="1"/>
          <p:nvPr/>
        </p:nvSpPr>
        <p:spPr>
          <a:xfrm>
            <a:off x="9199419" y="2055894"/>
            <a:ext cx="2485208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Seems like more the song’s popularity More are they being skipped. But on the other hand, in each bin around 50% of the songs are being skipped.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6085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BF4-B528-447E-BE2D-E07604BC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59301"/>
          </a:xfrm>
        </p:spPr>
        <p:txBody>
          <a:bodyPr/>
          <a:lstStyle/>
          <a:p>
            <a:r>
              <a:rPr lang="en-US" dirty="0"/>
              <a:t>Can the hour of day impact Skip?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ABF36E-4AD4-42CE-9580-10193597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73" y="1657958"/>
            <a:ext cx="86106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1CC4C-9EA6-4A4F-833D-639159495543}"/>
              </a:ext>
            </a:extLst>
          </p:cNvPr>
          <p:cNvSpPr txBox="1"/>
          <p:nvPr/>
        </p:nvSpPr>
        <p:spPr>
          <a:xfrm>
            <a:off x="9199419" y="2055894"/>
            <a:ext cx="248520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Time slot of 22-midnight registers the maximum song requests. But overall proportion of skips remains around that 50% mark.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6355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4F48-C87C-4E7D-BEA5-43FC49C1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76174"/>
          </a:xfrm>
        </p:spPr>
        <p:txBody>
          <a:bodyPr/>
          <a:lstStyle/>
          <a:p>
            <a:r>
              <a:rPr lang="en-US" dirty="0"/>
              <a:t>Scaling &amp; PCA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BF5C-118C-48EF-A66A-04549DAE8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623197"/>
            <a:ext cx="5385426" cy="40983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Understanding the impact of 70 features is very difficult. </a:t>
            </a:r>
          </a:p>
          <a:p>
            <a:r>
              <a:rPr lang="en-US" dirty="0"/>
              <a:t>Transformed those 70 features into 4 principle components. </a:t>
            </a:r>
          </a:p>
          <a:p>
            <a:r>
              <a:rPr lang="en-US" dirty="0"/>
              <a:t>The variability explained by those components is around 0.98389601≈ 98%</a:t>
            </a:r>
          </a:p>
          <a:p>
            <a:r>
              <a:rPr lang="en-US" dirty="0"/>
              <a:t>In addition as the data is skewed, we have applied min-max scaler to scale the data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27E9A-2C17-4172-82D7-8A232246C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277" y="1521597"/>
            <a:ext cx="3966100" cy="38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0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0E293BF-549B-485D-9D6B-4891FBAD4F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Model </a:t>
            </a:r>
            <a:r>
              <a:rPr lang="en-US" sz="3200" dirty="0">
                <a:latin typeface="+mj-lt"/>
              </a:rPr>
              <a:t>SCORECARD</a:t>
            </a:r>
            <a:endParaRPr lang="en-US" sz="3600" dirty="0">
              <a:latin typeface="+mj-lt"/>
            </a:endParaRPr>
          </a:p>
        </p:txBody>
      </p:sp>
      <p:sp>
        <p:nvSpPr>
          <p:cNvPr id="52" name="Rounded Rectangle 81">
            <a:extLst>
              <a:ext uri="{FF2B5EF4-FFF2-40B4-BE49-F238E27FC236}">
                <a16:creationId xmlns:a16="http://schemas.microsoft.com/office/drawing/2014/main" id="{30900DD1-10D4-4CC5-8A1B-5E61D6A8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17084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1447800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75">
            <a:extLst>
              <a:ext uri="{FF2B5EF4-FFF2-40B4-BE49-F238E27FC236}">
                <a16:creationId xmlns:a16="http://schemas.microsoft.com/office/drawing/2014/main" id="{8E056C9B-117C-46A2-9865-3A1EAB43F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1285053"/>
            <a:ext cx="6267654" cy="812226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1E79D-0449-4A3A-BDF1-B7C21D8C9BFE}"/>
              </a:ext>
            </a:extLst>
          </p:cNvPr>
          <p:cNvSpPr txBox="1"/>
          <p:nvPr/>
        </p:nvSpPr>
        <p:spPr>
          <a:xfrm>
            <a:off x="3335720" y="1481725"/>
            <a:ext cx="126797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 err="1"/>
              <a:t>Explanibility</a:t>
            </a:r>
            <a:r>
              <a:rPr lang="en-US" sz="1600" dirty="0"/>
              <a:t> of </a:t>
            </a:r>
          </a:p>
          <a:p>
            <a:pPr algn="ctr"/>
            <a:r>
              <a:rPr lang="en-US" sz="1600" dirty="0"/>
              <a:t>the model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CF5C3-35D5-438D-B1A1-B391E4C87D74}"/>
              </a:ext>
            </a:extLst>
          </p:cNvPr>
          <p:cNvSpPr txBox="1"/>
          <p:nvPr/>
        </p:nvSpPr>
        <p:spPr>
          <a:xfrm>
            <a:off x="5351695" y="1481725"/>
            <a:ext cx="148861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Execution Time of</a:t>
            </a:r>
          </a:p>
          <a:p>
            <a:pPr algn="ctr"/>
            <a:r>
              <a:rPr lang="en-US" sz="1600" dirty="0"/>
              <a:t>The model</a:t>
            </a:r>
          </a:p>
        </p:txBody>
      </p:sp>
      <p:sp>
        <p:nvSpPr>
          <p:cNvPr id="57" name="Rounded Rectangle 76">
            <a:extLst>
              <a:ext uri="{FF2B5EF4-FFF2-40B4-BE49-F238E27FC236}">
                <a16:creationId xmlns:a16="http://schemas.microsoft.com/office/drawing/2014/main" id="{F0167C70-F7E1-45CB-A597-2788760D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217084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77">
            <a:extLst>
              <a:ext uri="{FF2B5EF4-FFF2-40B4-BE49-F238E27FC236}">
                <a16:creationId xmlns:a16="http://schemas.microsoft.com/office/drawing/2014/main" id="{D05DC849-1D99-422D-9887-1F0EF21B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289388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78">
            <a:extLst>
              <a:ext uri="{FF2B5EF4-FFF2-40B4-BE49-F238E27FC236}">
                <a16:creationId xmlns:a16="http://schemas.microsoft.com/office/drawing/2014/main" id="{21EA2319-E031-4C24-97DB-A7C7217B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361692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79">
            <a:extLst>
              <a:ext uri="{FF2B5EF4-FFF2-40B4-BE49-F238E27FC236}">
                <a16:creationId xmlns:a16="http://schemas.microsoft.com/office/drawing/2014/main" id="{9FB01B4F-0A61-4148-ACB1-6F007336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433996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82">
            <a:extLst>
              <a:ext uri="{FF2B5EF4-FFF2-40B4-BE49-F238E27FC236}">
                <a16:creationId xmlns:a16="http://schemas.microsoft.com/office/drawing/2014/main" id="{29849218-BC89-48A6-9FC5-DB736B4F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89388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83">
            <a:extLst>
              <a:ext uri="{FF2B5EF4-FFF2-40B4-BE49-F238E27FC236}">
                <a16:creationId xmlns:a16="http://schemas.microsoft.com/office/drawing/2014/main" id="{F7DE142E-1626-441F-BA29-B405D6AA9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361692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ounded Rectangle 84">
            <a:extLst>
              <a:ext uri="{FF2B5EF4-FFF2-40B4-BE49-F238E27FC236}">
                <a16:creationId xmlns:a16="http://schemas.microsoft.com/office/drawing/2014/main" id="{FC67798E-D16A-4A5F-81D1-7181E4454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433996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ounded Rectangle 96">
            <a:extLst>
              <a:ext uri="{FF2B5EF4-FFF2-40B4-BE49-F238E27FC236}">
                <a16:creationId xmlns:a16="http://schemas.microsoft.com/office/drawing/2014/main" id="{13348114-B047-4ABE-9615-02F9C912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217084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0.8049</a:t>
            </a:r>
          </a:p>
        </p:txBody>
      </p:sp>
      <p:sp>
        <p:nvSpPr>
          <p:cNvPr id="65" name="Rounded Rectangle 97">
            <a:extLst>
              <a:ext uri="{FF2B5EF4-FFF2-40B4-BE49-F238E27FC236}">
                <a16:creationId xmlns:a16="http://schemas.microsoft.com/office/drawing/2014/main" id="{87D70E18-DAF3-463C-A0E1-F9E404DD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289388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0.8054</a:t>
            </a:r>
          </a:p>
        </p:txBody>
      </p:sp>
      <p:sp>
        <p:nvSpPr>
          <p:cNvPr id="66" name="Rounded Rectangle 98">
            <a:extLst>
              <a:ext uri="{FF2B5EF4-FFF2-40B4-BE49-F238E27FC236}">
                <a16:creationId xmlns:a16="http://schemas.microsoft.com/office/drawing/2014/main" id="{647FD2E1-9D36-4C9C-A48C-F974D60DF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361692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0.9274</a:t>
            </a:r>
          </a:p>
        </p:txBody>
      </p:sp>
      <p:sp>
        <p:nvSpPr>
          <p:cNvPr id="67" name="Rounded Rectangle 99">
            <a:extLst>
              <a:ext uri="{FF2B5EF4-FFF2-40B4-BE49-F238E27FC236}">
                <a16:creationId xmlns:a16="http://schemas.microsoft.com/office/drawing/2014/main" id="{BD98120E-015A-4EEF-BA76-3254E591A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433996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0.6380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0305A6-4341-4B97-AF83-9294FC6EA63D}"/>
              </a:ext>
            </a:extLst>
          </p:cNvPr>
          <p:cNvSpPr txBox="1"/>
          <p:nvPr/>
        </p:nvSpPr>
        <p:spPr>
          <a:xfrm>
            <a:off x="7634578" y="1358615"/>
            <a:ext cx="1175450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Practicality of </a:t>
            </a:r>
          </a:p>
          <a:p>
            <a:pPr algn="ctr"/>
            <a:r>
              <a:rPr lang="en-US" sz="1600" dirty="0"/>
              <a:t>implementing</a:t>
            </a:r>
          </a:p>
          <a:p>
            <a:pPr algn="ctr"/>
            <a:r>
              <a:rPr lang="en-US" sz="1600" dirty="0"/>
              <a:t>the model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036EB8-6531-4024-B522-C5B0CBD9CB88}"/>
              </a:ext>
            </a:extLst>
          </p:cNvPr>
          <p:cNvSpPr txBox="1"/>
          <p:nvPr/>
        </p:nvSpPr>
        <p:spPr>
          <a:xfrm>
            <a:off x="1063391" y="2327876"/>
            <a:ext cx="156004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Logistic Regression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2FD33-AE4E-4E5F-89AE-E423595AE948}"/>
              </a:ext>
            </a:extLst>
          </p:cNvPr>
          <p:cNvSpPr txBox="1"/>
          <p:nvPr/>
        </p:nvSpPr>
        <p:spPr>
          <a:xfrm>
            <a:off x="1650247" y="3050915"/>
            <a:ext cx="38632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KNN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372B33-CD3D-4725-9B1E-14B86655D2C8}"/>
              </a:ext>
            </a:extLst>
          </p:cNvPr>
          <p:cNvSpPr txBox="1"/>
          <p:nvPr/>
        </p:nvSpPr>
        <p:spPr>
          <a:xfrm>
            <a:off x="1246581" y="3773955"/>
            <a:ext cx="119366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6C7348-7C2F-4BAA-BC54-6CF8433B67E2}"/>
              </a:ext>
            </a:extLst>
          </p:cNvPr>
          <p:cNvSpPr txBox="1"/>
          <p:nvPr/>
        </p:nvSpPr>
        <p:spPr>
          <a:xfrm>
            <a:off x="1651046" y="4496995"/>
            <a:ext cx="38472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D5C86C-3181-4C20-AD34-1F53FCB05854}"/>
              </a:ext>
            </a:extLst>
          </p:cNvPr>
          <p:cNvSpPr txBox="1"/>
          <p:nvPr/>
        </p:nvSpPr>
        <p:spPr>
          <a:xfrm>
            <a:off x="9956468" y="1604836"/>
            <a:ext cx="78425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Accuracy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9DDDCB-05EF-44BE-AC30-753F36EE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38" y="2363581"/>
            <a:ext cx="1216132" cy="174810"/>
            <a:chOff x="2391858" y="3859681"/>
            <a:chExt cx="955977" cy="13741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F64C25A-5410-479F-9B68-AB07FDC35F87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15F17AC-8134-40FB-AF7A-D42CCDED1834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ACA6C4B-875D-4441-BFC8-E86E04FA1989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9A9EDA6-88E7-422F-9C36-DF6F07A56813}"/>
                </a:ext>
              </a:extLst>
            </p:cNvPr>
            <p:cNvSpPr/>
            <p:nvPr/>
          </p:nvSpPr>
          <p:spPr>
            <a:xfrm>
              <a:off x="3005781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05239ED-A0AD-4EA0-8BCD-C69A1024B6A6}"/>
                </a:ext>
              </a:extLst>
            </p:cNvPr>
            <p:cNvSpPr/>
            <p:nvPr/>
          </p:nvSpPr>
          <p:spPr>
            <a:xfrm>
              <a:off x="3210420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FAB518-19DF-496F-BE81-B2B0361C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40" y="3081876"/>
            <a:ext cx="695473" cy="174810"/>
            <a:chOff x="2391858" y="3859681"/>
            <a:chExt cx="546697" cy="137415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6D87B05-1B70-419B-83DE-EB4EBCD5B606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AA9DC6F-A9B7-442C-9666-3AF30F41F791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2F4096E-81A3-4053-B039-3F9AB1E76092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587520-984D-43CC-8984-C88820444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35" y="3809452"/>
            <a:ext cx="435141" cy="174810"/>
            <a:chOff x="2391858" y="3859681"/>
            <a:chExt cx="342056" cy="137415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C745926-E917-4BC6-A9AC-938A2534099B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051B6DA-6A02-492E-96E6-CA265C2A3897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6CAE2A-85EE-43F2-BCF5-85B34C19E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38" y="4532492"/>
            <a:ext cx="1216132" cy="174810"/>
            <a:chOff x="2391858" y="3859681"/>
            <a:chExt cx="955977" cy="137415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2CCD09E-F1CE-456F-92F7-FC66CEE99933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A46147D-BACB-436E-A50A-36BAF6B530F3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A18F2ECA-BAAD-4D46-BD17-60939A844C8B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74909C2-8369-4A26-ABFF-DF8758F54D75}"/>
                </a:ext>
              </a:extLst>
            </p:cNvPr>
            <p:cNvSpPr/>
            <p:nvPr/>
          </p:nvSpPr>
          <p:spPr>
            <a:xfrm>
              <a:off x="3005781" y="3859681"/>
              <a:ext cx="137415" cy="137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E1C4203-E154-448F-A33C-A3D067EE445F}"/>
                </a:ext>
              </a:extLst>
            </p:cNvPr>
            <p:cNvSpPr/>
            <p:nvPr/>
          </p:nvSpPr>
          <p:spPr>
            <a:xfrm>
              <a:off x="3210420" y="3859681"/>
              <a:ext cx="137415" cy="137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FD5BB1-0762-416A-97D5-33A727AC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91677" y="2363581"/>
            <a:ext cx="1216132" cy="2343721"/>
            <a:chOff x="4096109" y="3859681"/>
            <a:chExt cx="955977" cy="184235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9CBF493-9CD5-4135-8D96-CBB1D980377E}"/>
                </a:ext>
              </a:extLst>
            </p:cNvPr>
            <p:cNvGrpSpPr/>
            <p:nvPr/>
          </p:nvGrpSpPr>
          <p:grpSpPr>
            <a:xfrm>
              <a:off x="4096109" y="3859681"/>
              <a:ext cx="955977" cy="137415"/>
              <a:chOff x="2391858" y="3859681"/>
              <a:chExt cx="955977" cy="13741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E0FA79F-42FF-417C-874A-2F7F5092F0C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9398133-E3B4-46CE-849B-2D392C0988D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5F6FC21-0A6B-4D52-AAA5-879B53AA1BDF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0A76978-2DBF-4FB9-9517-93B2872F4E59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A92ADC1A-577A-4F9D-99F9-233A3DB79FC1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2C2F2CB-32DE-4A61-99C3-6F72452FDE29}"/>
                </a:ext>
              </a:extLst>
            </p:cNvPr>
            <p:cNvGrpSpPr/>
            <p:nvPr/>
          </p:nvGrpSpPr>
          <p:grpSpPr>
            <a:xfrm>
              <a:off x="4096109" y="4424318"/>
              <a:ext cx="751338" cy="137415"/>
              <a:chOff x="2391858" y="3859681"/>
              <a:chExt cx="751338" cy="137415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E61A4F4-2123-440E-B167-4B6F59FDC7D4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A318C-4808-415D-8D21-1029EDBE596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27890A3-50B0-4B1A-8C2D-8BC8ABA0829A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28D782F-6DA2-48B8-A9A6-10067EE0EDD0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19B90EE-9C71-4860-AD40-0A2EBA42BD21}"/>
                </a:ext>
              </a:extLst>
            </p:cNvPr>
            <p:cNvGrpSpPr/>
            <p:nvPr/>
          </p:nvGrpSpPr>
          <p:grpSpPr>
            <a:xfrm>
              <a:off x="4096109" y="4996251"/>
              <a:ext cx="751338" cy="137415"/>
              <a:chOff x="2391858" y="3859681"/>
              <a:chExt cx="751338" cy="137415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B3A3932-03B2-48D1-B208-3E2AF0263406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DECD5D4-22D4-405B-90E8-2492D6B0AD4D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B06D7D8-9332-4686-8B8E-F77F39C83F29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1CF87CC-15B4-4A08-9CBC-6C221ED84554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2794A44-DBBF-46BE-B323-A1122779D187}"/>
                </a:ext>
              </a:extLst>
            </p:cNvPr>
            <p:cNvGrpSpPr/>
            <p:nvPr/>
          </p:nvGrpSpPr>
          <p:grpSpPr>
            <a:xfrm>
              <a:off x="4096109" y="5564618"/>
              <a:ext cx="342056" cy="137415"/>
              <a:chOff x="2391858" y="3859681"/>
              <a:chExt cx="342056" cy="137415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A55A4E1-9A04-4D57-B909-DAA306EAED12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C38D35F-6150-4D83-9A89-6971501AE9A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E5ADFCD-7F99-4EA3-A753-F4387AD5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21713" y="2363581"/>
            <a:ext cx="1216132" cy="2343721"/>
            <a:chOff x="5808224" y="3859681"/>
            <a:chExt cx="955977" cy="184235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BAA5B7B-1FB8-41C2-9E9E-5A32BB490B3E}"/>
                </a:ext>
              </a:extLst>
            </p:cNvPr>
            <p:cNvGrpSpPr/>
            <p:nvPr/>
          </p:nvGrpSpPr>
          <p:grpSpPr>
            <a:xfrm>
              <a:off x="5808224" y="3859681"/>
              <a:ext cx="955977" cy="137415"/>
              <a:chOff x="2391858" y="3859681"/>
              <a:chExt cx="955977" cy="137415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3288AB8-273C-457A-B714-85432FE0BB86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EDE8AD7-7867-4BDA-897C-61909A39A52F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19D8ECD-8777-4384-9A56-4CF4DF13B751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B3B7BFE-1BFA-4C65-9344-F89249241361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4C1DBB0-C9DF-4557-B89C-77B912DCB6EC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68D8D85-2445-4FA2-8D26-0A22A70A26B4}"/>
                </a:ext>
              </a:extLst>
            </p:cNvPr>
            <p:cNvGrpSpPr/>
            <p:nvPr/>
          </p:nvGrpSpPr>
          <p:grpSpPr>
            <a:xfrm>
              <a:off x="5808224" y="4424318"/>
              <a:ext cx="751338" cy="137415"/>
              <a:chOff x="2391858" y="3859681"/>
              <a:chExt cx="751338" cy="13741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5F2449C-27B8-49B9-8E9C-ECF74FDAB0BC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C81C01C-A947-411E-BBA4-600F6290CCBA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106DA0B-491A-4D51-BABF-130E696B5D4B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33A15A0-50FD-4D3F-8EAA-545D7C3F7180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EF228EB-8D9D-4C92-BF09-82B961805C75}"/>
                </a:ext>
              </a:extLst>
            </p:cNvPr>
            <p:cNvGrpSpPr/>
            <p:nvPr/>
          </p:nvGrpSpPr>
          <p:grpSpPr>
            <a:xfrm>
              <a:off x="5808224" y="4996251"/>
              <a:ext cx="546697" cy="137415"/>
              <a:chOff x="2391858" y="3859681"/>
              <a:chExt cx="546697" cy="137415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7780A7F-AC23-4CE8-9328-0970B543AFA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37C3F8D-CC78-4E3F-BCC3-79B929365617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FF06C62-B722-4035-BF6C-A75F2E952DEF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D0107C-F4EA-4901-8C0B-983DFF414770}"/>
                </a:ext>
              </a:extLst>
            </p:cNvPr>
            <p:cNvGrpSpPr/>
            <p:nvPr/>
          </p:nvGrpSpPr>
          <p:grpSpPr>
            <a:xfrm>
              <a:off x="5808224" y="5564618"/>
              <a:ext cx="955977" cy="137415"/>
              <a:chOff x="2391858" y="3859681"/>
              <a:chExt cx="955977" cy="137415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F713837-D0B7-491A-B821-129141DC27A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342F4EF-4F2C-4006-A37C-92FE699FDB34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89FA8E5-0EF1-4C25-A0D4-AE6A2E65F6F0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3E585D1-A111-440D-BB9E-026F87532AB7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A6409FF-0F2F-4A67-A8D7-B5DAFAF24152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62D1AA98-F26C-4458-9EFA-40966B78D337}"/>
              </a:ext>
            </a:extLst>
          </p:cNvPr>
          <p:cNvSpPr/>
          <p:nvPr/>
        </p:nvSpPr>
        <p:spPr>
          <a:xfrm>
            <a:off x="4142631" y="3081876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FB6509F-5280-4C95-9ACD-2D748B949315}"/>
              </a:ext>
            </a:extLst>
          </p:cNvPr>
          <p:cNvSpPr/>
          <p:nvPr/>
        </p:nvSpPr>
        <p:spPr>
          <a:xfrm>
            <a:off x="8666639" y="3081876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417648B-79E6-442D-A486-347DBFC19BA3}"/>
              </a:ext>
            </a:extLst>
          </p:cNvPr>
          <p:cNvSpPr/>
          <p:nvPr/>
        </p:nvSpPr>
        <p:spPr>
          <a:xfrm>
            <a:off x="6532325" y="3081876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90C19F1-6754-48E3-B1AF-56B973A4BDD7}"/>
              </a:ext>
            </a:extLst>
          </p:cNvPr>
          <p:cNvSpPr/>
          <p:nvPr/>
        </p:nvSpPr>
        <p:spPr>
          <a:xfrm>
            <a:off x="4401574" y="3081876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EAC882E-BFAE-425E-878E-81A314175BD0}"/>
              </a:ext>
            </a:extLst>
          </p:cNvPr>
          <p:cNvSpPr/>
          <p:nvPr/>
        </p:nvSpPr>
        <p:spPr>
          <a:xfrm>
            <a:off x="3887690" y="3809452"/>
            <a:ext cx="174811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3E6183E-386A-484E-BE52-F39D1A64D9AF}"/>
              </a:ext>
            </a:extLst>
          </p:cNvPr>
          <p:cNvSpPr/>
          <p:nvPr/>
        </p:nvSpPr>
        <p:spPr>
          <a:xfrm>
            <a:off x="4149470" y="3809452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92232EC-38F6-4D04-A967-30508F0CF1C3}"/>
              </a:ext>
            </a:extLst>
          </p:cNvPr>
          <p:cNvSpPr/>
          <p:nvPr/>
        </p:nvSpPr>
        <p:spPr>
          <a:xfrm>
            <a:off x="4415091" y="3809452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19F197F-344C-4582-818E-5BB60F47D5C8}"/>
              </a:ext>
            </a:extLst>
          </p:cNvPr>
          <p:cNvSpPr/>
          <p:nvPr/>
        </p:nvSpPr>
        <p:spPr>
          <a:xfrm>
            <a:off x="6534146" y="3810778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BF16232D-B9C7-411F-9C68-B24242767B24}"/>
              </a:ext>
            </a:extLst>
          </p:cNvPr>
          <p:cNvSpPr/>
          <p:nvPr/>
        </p:nvSpPr>
        <p:spPr>
          <a:xfrm>
            <a:off x="8393443" y="3809452"/>
            <a:ext cx="174811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EFE5637-1A18-4B53-8F55-D6E0969904F7}"/>
              </a:ext>
            </a:extLst>
          </p:cNvPr>
          <p:cNvSpPr/>
          <p:nvPr/>
        </p:nvSpPr>
        <p:spPr>
          <a:xfrm>
            <a:off x="8659064" y="3809452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329BF29-3FF7-4D1E-8EED-A546B40A51D5}"/>
              </a:ext>
            </a:extLst>
          </p:cNvPr>
          <p:cNvSpPr/>
          <p:nvPr/>
        </p:nvSpPr>
        <p:spPr>
          <a:xfrm>
            <a:off x="6016265" y="4532492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8C1F19A-4097-4433-8EFB-175D2BE9E7ED}"/>
              </a:ext>
            </a:extLst>
          </p:cNvPr>
          <p:cNvSpPr/>
          <p:nvPr/>
        </p:nvSpPr>
        <p:spPr>
          <a:xfrm>
            <a:off x="6280522" y="4546342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E197778-5673-4ED9-8711-E4300E34C3EF}"/>
              </a:ext>
            </a:extLst>
          </p:cNvPr>
          <p:cNvSpPr/>
          <p:nvPr/>
        </p:nvSpPr>
        <p:spPr>
          <a:xfrm>
            <a:off x="6540851" y="4532492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36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298</Words>
  <Application>Microsoft Office PowerPoint</Application>
  <PresentationFormat>Widescreen</PresentationFormat>
  <Paragraphs>45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Spotify Sequential Skip Prediction</vt:lpstr>
      <vt:lpstr>Definition </vt:lpstr>
      <vt:lpstr>Features in the data</vt:lpstr>
      <vt:lpstr>Understanding the data</vt:lpstr>
      <vt:lpstr>Can loudness of song impact the skip?</vt:lpstr>
      <vt:lpstr>Can the popularity of song impact skip?</vt:lpstr>
      <vt:lpstr>Can the hour of day impact Skip?</vt:lpstr>
      <vt:lpstr>Scaling &amp; PCA </vt:lpstr>
      <vt:lpstr>Balanced scorecard slide 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Sequential Skip Prediction</dc:title>
  <dc:creator>HP</dc:creator>
  <cp:lastModifiedBy>HP</cp:lastModifiedBy>
  <cp:revision>2</cp:revision>
  <dcterms:created xsi:type="dcterms:W3CDTF">2021-07-31T14:58:52Z</dcterms:created>
  <dcterms:modified xsi:type="dcterms:W3CDTF">2021-07-31T16:28:49Z</dcterms:modified>
</cp:coreProperties>
</file>